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1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66"/>
    <a:srgbClr val="FF00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4635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Y val="140"/>
      <c:perspective val="0"/>
    </c:view3D>
    <c:plotArea>
      <c:layout>
        <c:manualLayout>
          <c:layoutTarget val="inner"/>
          <c:xMode val="edge"/>
          <c:yMode val="edge"/>
          <c:x val="7.5174953552154297E-2"/>
          <c:y val="0.35102860113730266"/>
          <c:w val="0.57611241217798592"/>
          <c:h val="0.4184549356223176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ln w="4219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gradFill rotWithShape="0">
                <a:gsLst>
                  <a:gs pos="0">
                    <a:srgbClr val="FFFFFF"/>
                  </a:gs>
                  <a:gs pos="100000">
                    <a:srgbClr val="000080"/>
                  </a:gs>
                </a:gsLst>
                <a:path path="rect">
                  <a:fillToRect l="50000" t="50000" r="50000" b="50000"/>
                </a:path>
              </a:gradFill>
              <a:ln w="42199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0000"/>
              </a:solidFill>
              <a:ln w="421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gradFill rotWithShape="0">
                <a:gsLst>
                  <a:gs pos="0">
                    <a:srgbClr val="FF99CC"/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42199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Sheet1!$B$1:$D$1</c:f>
              <c:strCache>
                <c:ptCount val="3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345</c:v>
                </c:pt>
                <c:pt idx="1">
                  <c:v>38</c:v>
                </c:pt>
                <c:pt idx="2">
                  <c:v>1081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066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066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066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13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Sheet1!$B$1:$D$1</c:f>
              <c:strCache>
                <c:ptCount val="3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</c:pie3DChart>
      <c:spPr>
        <a:noFill/>
        <a:ln w="14066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355971819312072"/>
          <c:y val="0.17381983321448979"/>
          <c:w val="0.25292742091449061"/>
          <c:h val="0.70386256631215882"/>
        </c:manualLayout>
      </c:layout>
      <c:spPr>
        <a:noFill/>
        <a:ln w="3516">
          <a:solidFill>
            <a:schemeClr val="tx1"/>
          </a:solidFill>
          <a:prstDash val="solid"/>
        </a:ln>
      </c:spPr>
      <c:txPr>
        <a:bodyPr/>
        <a:lstStyle/>
        <a:p>
          <a:pPr>
            <a:defRPr sz="1218" b="1" i="0" u="none" strike="noStrike" baseline="0">
              <a:solidFill>
                <a:schemeClr val="tx1"/>
              </a:solidFill>
              <a:latin typeface="Georgia"/>
              <a:ea typeface="Georgia"/>
              <a:cs typeface="Georgia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99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075" name="Rectangle 2"/>
          <p:cNvSpPr>
            <a:spLocks noGrp="1" noRo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607BF5-FF8E-4DB3-B690-96270D92550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874B96-BA6F-4F8D-ACA3-9ADB9F61A08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1A44A-D083-4D10-A4E6-4382B01358F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6C80D3-9D6A-4D27-BCAC-BD7676EE536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34F975-0AAF-4113-A66D-6A07859AE3E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47BA2-B26C-431B-89D3-78BBD770D0C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FD1053-72F3-47CE-8654-D88024CCB4F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E48FD7-39E6-4469-B8A6-20E3A701F43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FB6EA-5C5B-432D-BE91-DD17025E4B9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81AB67-A79A-4238-ABC0-878F8450531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0D688C-9796-43DC-83D9-F8027BAFE86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E1E77755-70B2-4491-A833-F0491F457EA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 advClick="0" advTm="0">
    <p:zoom/>
  </p:transition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5976937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  <a:t>ПРОЕКТ ИСПОЛНЕНИЯ БЮДЖЕТА ДЛЯ ГРАЖДАН</a:t>
            </a:r>
            <a:b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</a:rPr>
              <a:t>Краснознаменский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сельсовет </a:t>
            </a:r>
            <a:r>
              <a:rPr lang="ru-RU" altLang="ru-RU" sz="3600" dirty="0" err="1" smtClean="0">
                <a:solidFill>
                  <a:srgbClr val="FF0000"/>
                </a:solidFill>
                <a:latin typeface="Georgia" pitchFamily="18" charset="0"/>
              </a:rPr>
              <a:t>Касторенского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района Курской области </a:t>
            </a:r>
            <a:r>
              <a:rPr lang="ru-RU" altLang="ru-RU" sz="3600" dirty="0" smtClean="0">
                <a:solidFill>
                  <a:srgbClr val="FF0000"/>
                </a:solidFill>
              </a:rPr>
              <a:t>з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а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2022год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altLang="ru-RU" sz="36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alt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6151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altLang="ru-RU" sz="2400" smtClean="0"/>
              <a:t> </a:t>
            </a:r>
          </a:p>
        </p:txBody>
      </p:sp>
      <p:sp>
        <p:nvSpPr>
          <p:cNvPr id="8196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Администрации</a:t>
            </a:r>
            <a:endParaRPr lang="ru-RU" altLang="ru-RU" b="1">
              <a:solidFill>
                <a:srgbClr val="FF0066"/>
              </a:solidFill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</a:t>
            </a:r>
            <a:r>
              <a:rPr lang="ru-RU" altLang="ru-RU" b="1">
                <a:solidFill>
                  <a:srgbClr val="FF0066"/>
                </a:solidFill>
              </a:rPr>
              <a:t>Краснознаменского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</a:rPr>
              <a:t>сельсовета</a:t>
            </a: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</a:rPr>
              <a:t>«Краснознаменский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</a:rPr>
              <a:t> сельсовет»</a:t>
            </a:r>
          </a:p>
        </p:txBody>
      </p:sp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</a:rPr>
              <a:t>Краснознаменского сельсовета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400" dirty="0" smtClean="0">
                <a:solidFill>
                  <a:srgbClr val="DA102D"/>
                </a:solidFill>
              </a:rPr>
              <a:t> района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Курской области </a:t>
            </a:r>
            <a:r>
              <a:rPr lang="ru-RU" altLang="ru-RU" sz="2400" dirty="0" smtClean="0">
                <a:solidFill>
                  <a:srgbClr val="DA102D"/>
                </a:solidFill>
              </a:rPr>
              <a:t>з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2022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6179" name="Group 35"/>
          <p:cNvGraphicFramePr>
            <a:graphicFrameLocks noGrp="1"/>
          </p:cNvGraphicFramePr>
          <p:nvPr/>
        </p:nvGraphicFramePr>
        <p:xfrm>
          <a:off x="468313" y="2205038"/>
          <a:ext cx="8353425" cy="4929188"/>
        </p:xfrm>
        <a:graphic>
          <a:graphicData uri="http://schemas.openxmlformats.org/drawingml/2006/table">
            <a:tbl>
              <a:tblPr/>
              <a:tblGrid>
                <a:gridCol w="2670175"/>
                <a:gridCol w="1566862"/>
                <a:gridCol w="1560513"/>
                <a:gridCol w="2555875"/>
              </a:tblGrid>
              <a:tr h="69996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Наименование</a:t>
                      </a:r>
                    </a:p>
                  </a:txBody>
                  <a:tcPr marL="90000" marR="90000" marT="82604" marB="4679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2022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год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план</a:t>
                      </a: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2022год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исполнение</a:t>
                      </a: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8407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(тыс. рублей)</a:t>
                      </a:r>
                    </a:p>
                  </a:txBody>
                  <a:tcPr marL="90000" marR="90000" marT="82604" marB="4679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6359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5821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1103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04" marB="4679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1698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1160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3487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(тыс. рублей)</a:t>
                      </a:r>
                    </a:p>
                  </a:txBody>
                  <a:tcPr marL="90000" marR="90000" marT="82604" marB="4679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6968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6351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199244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Дефицит местного бюджета(-</a:t>
                      </a:r>
                      <a:r>
                        <a:rPr lang="ru-RU" altLang="ru-RU" sz="2000" b="1" dirty="0" smtClean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Профицит бюджета</a:t>
                      </a:r>
                      <a:r>
                        <a:rPr lang="ru-RU" altLang="ru-RU" sz="2000" dirty="0" smtClean="0">
                          <a:solidFill>
                            <a:srgbClr val="000000"/>
                          </a:solidFill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 )</a:t>
                      </a:r>
                      <a:endParaRPr kumimoji="0" lang="ru-RU" alt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2604" marB="4679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609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-530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0984" marB="4679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0013"/>
            <a:ext cx="9144000" cy="6858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000" b="1" i="1" dirty="0">
                <a:solidFill>
                  <a:srgbClr val="C61E0C"/>
                </a:solidFill>
                <a:latin typeface="Georgia" pitchFamily="18" charset="0"/>
              </a:rPr>
              <a:t>Доходы бюджета </a:t>
            </a:r>
            <a:r>
              <a:rPr lang="ru-RU" altLang="ru-RU" sz="3000" b="1" i="1" dirty="0">
                <a:solidFill>
                  <a:srgbClr val="C61E0C"/>
                </a:solidFill>
              </a:rPr>
              <a:t>Краснознаменского сельсовет</a:t>
            </a:r>
            <a:r>
              <a:rPr lang="ru-RU" altLang="ru-RU" sz="3000" b="1" i="1" dirty="0">
                <a:solidFill>
                  <a:srgbClr val="C61E0C"/>
                </a:solidFill>
                <a:latin typeface="Georgia" pitchFamily="18" charset="0"/>
              </a:rPr>
              <a:t>а </a:t>
            </a:r>
            <a:r>
              <a:rPr lang="ru-RU" altLang="ru-RU" sz="3000" b="1" i="1" dirty="0">
                <a:solidFill>
                  <a:srgbClr val="C61E0C"/>
                </a:solidFill>
              </a:rPr>
              <a:t>3</a:t>
            </a:r>
            <a:r>
              <a:rPr lang="ru-RU" altLang="ru-RU" sz="3000" b="1" i="1" dirty="0">
                <a:solidFill>
                  <a:srgbClr val="C61E0C"/>
                </a:solidFill>
                <a:latin typeface="Georgia" pitchFamily="18" charset="0"/>
              </a:rPr>
              <a:t>а </a:t>
            </a:r>
            <a:r>
              <a:rPr lang="ru-RU" alt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2022 </a:t>
            </a:r>
            <a:r>
              <a:rPr lang="ru-RU" altLang="ru-RU" sz="3000" b="1" i="1" dirty="0">
                <a:solidFill>
                  <a:srgbClr val="C61E0C"/>
                </a:solidFill>
                <a:latin typeface="Georgia" pitchFamily="18" charset="0"/>
              </a:rPr>
              <a:t>год</a:t>
            </a:r>
          </a:p>
        </p:txBody>
      </p:sp>
      <p:grpSp>
        <p:nvGrpSpPr>
          <p:cNvPr id="12292" name="Group 3"/>
          <p:cNvGrpSpPr>
            <a:grpSpLocks/>
          </p:cNvGrpSpPr>
          <p:nvPr/>
        </p:nvGrpSpPr>
        <p:grpSpPr bwMode="auto">
          <a:xfrm>
            <a:off x="179388" y="1844675"/>
            <a:ext cx="8458200" cy="4459288"/>
            <a:chOff x="113" y="1162"/>
            <a:chExt cx="5328" cy="2809"/>
          </a:xfrm>
        </p:grpSpPr>
        <p:cxnSp>
          <p:nvCxnSpPr>
            <p:cNvPr id="12293" name="AutoShape 4"/>
            <p:cNvCxnSpPr>
              <a:cxnSpLocks noChangeShapeType="1"/>
              <a:stCxn id="12301" idx="0"/>
            </p:cNvCxnSpPr>
            <p:nvPr/>
          </p:nvCxnSpPr>
          <p:spPr bwMode="auto">
            <a:xfrm rot="16200000" flipV="1">
              <a:off x="3427" y="1633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2294" name="AutoShape 5"/>
            <p:cNvCxnSpPr>
              <a:cxnSpLocks noChangeShapeType="1"/>
              <a:stCxn id="12300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2295" name="AutoShape 6"/>
            <p:cNvCxnSpPr>
              <a:cxnSpLocks noChangeShapeType="1"/>
              <a:stCxn id="12299" idx="0"/>
            </p:cNvCxnSpPr>
            <p:nvPr/>
          </p:nvCxnSpPr>
          <p:spPr bwMode="auto">
            <a:xfrm rot="-5400000">
              <a:off x="1561" y="1635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9223" name="AutoShape 7"/>
            <p:cNvSpPr>
              <a:spLocks noChangeArrowheads="1"/>
            </p:cNvSpPr>
            <p:nvPr/>
          </p:nvSpPr>
          <p:spPr bwMode="auto">
            <a:xfrm>
              <a:off x="1978" y="1162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  <a:extLst/>
          </p:spPr>
          <p:txBody>
            <a:bodyPr wrap="none" lIns="0" tIns="0" rIns="0" bIns="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 hangingPunct="1">
                <a:buSzPct val="100000"/>
                <a:defRPr/>
              </a:pPr>
              <a:r>
                <a:rPr lang="ru-RU" altLang="ru-RU" sz="2200" b="1" dirty="0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Доходы (всего)</a:t>
              </a:r>
            </a:p>
            <a:p>
              <a:pPr algn="ctr" eaLnBrk="1" hangingPunct="1">
                <a:buSzPct val="100000"/>
                <a:defRPr/>
              </a:pPr>
              <a:r>
                <a:rPr lang="ru-RU" altLang="ru-RU" sz="2400" b="1" dirty="0" smtClean="0">
                  <a:solidFill>
                    <a:srgbClr val="000000"/>
                  </a:solidFill>
                </a:rPr>
                <a:t>5821</a:t>
              </a:r>
              <a:endParaRPr lang="ru-RU" altLang="ru-RU" sz="2400" b="1" dirty="0">
                <a:solidFill>
                  <a:srgbClr val="000000"/>
                </a:solidFill>
              </a:endParaRPr>
            </a:p>
            <a:p>
              <a:pPr algn="ctr" eaLnBrk="1" hangingPunct="1">
                <a:buSzPct val="100000"/>
                <a:defRPr/>
              </a:pPr>
              <a:r>
                <a:rPr lang="ru-RU" altLang="ru-RU" sz="2200" b="1" dirty="0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 </a:t>
              </a:r>
              <a:r>
                <a:rPr lang="ru-RU" altLang="ru-RU" sz="2200" b="1" dirty="0" err="1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тыс.руб</a:t>
              </a:r>
              <a:r>
                <a:rPr lang="ru-RU" altLang="ru-RU" sz="2200" b="1" dirty="0" smtClean="0">
                  <a:solidFill>
                    <a:srgbClr val="000066"/>
                  </a:solidFill>
                  <a:latin typeface="Georgia" panose="02040502050405020303" pitchFamily="18" charset="0"/>
                </a:rPr>
                <a:t>.</a:t>
              </a:r>
            </a:p>
          </p:txBody>
        </p:sp>
        <p:sp>
          <p:nvSpPr>
            <p:cNvPr id="12299" name="AutoShape 8"/>
            <p:cNvSpPr>
              <a:spLocks noChangeArrowheads="1"/>
            </p:cNvSpPr>
            <p:nvPr/>
          </p:nvSpPr>
          <p:spPr bwMode="auto">
            <a:xfrm>
              <a:off x="113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Налоговые </a:t>
              </a:r>
            </a:p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Доходы</a:t>
              </a:r>
            </a:p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 smtClean="0">
                  <a:solidFill>
                    <a:srgbClr val="000066"/>
                  </a:solidFill>
                </a:rPr>
                <a:t>1120</a:t>
              </a:r>
              <a:r>
                <a:rPr lang="ru-RU" alt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 </a:t>
              </a: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12300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Неналоговые</a:t>
              </a:r>
            </a:p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 доходы </a:t>
              </a:r>
              <a:r>
                <a:rPr lang="ru-RU" alt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40</a:t>
              </a:r>
              <a:r>
                <a:rPr lang="ru-RU" altLang="ru-RU" sz="2000" b="1" dirty="0" smtClean="0">
                  <a:solidFill>
                    <a:srgbClr val="000066"/>
                  </a:solidFill>
                </a:rPr>
                <a:t> </a:t>
              </a: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12301" name="AutoShape 10"/>
            <p:cNvSpPr>
              <a:spLocks noChangeArrowheads="1"/>
            </p:cNvSpPr>
            <p:nvPr/>
          </p:nvSpPr>
          <p:spPr bwMode="auto">
            <a:xfrm>
              <a:off x="3844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Безвозмездные</a:t>
              </a:r>
            </a:p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 поступления</a:t>
              </a:r>
            </a:p>
            <a:p>
              <a:pPr algn="ctr"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altLang="ru-RU" sz="2000" b="1" dirty="0" smtClean="0">
                  <a:solidFill>
                    <a:srgbClr val="000066"/>
                  </a:solidFill>
                </a:rPr>
                <a:t>4661</a:t>
              </a:r>
              <a:r>
                <a:rPr lang="ru-RU" alt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тыс.руб</a:t>
              </a:r>
              <a:r>
                <a:rPr lang="ru-RU" altLang="ru-RU" sz="2000" b="1" dirty="0">
                  <a:solidFill>
                    <a:srgbClr val="000066"/>
                  </a:solidFill>
                  <a:latin typeface="Georgia" pitchFamily="18" charset="0"/>
                </a:rPr>
                <a:t>.</a:t>
              </a:r>
            </a:p>
          </p:txBody>
        </p:sp>
      </p:grpSp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00113" y="260350"/>
            <a:ext cx="9144001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latin typeface="Georgia" pitchFamily="18" charset="0"/>
              </a:rPr>
              <a:t/>
            </a:r>
            <a:br>
              <a:rPr lang="ru-RU" altLang="ru-RU" sz="2400" dirty="0" smtClean="0"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Структура налоговых  доходов бюджета</a:t>
            </a:r>
            <a:b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r>
              <a:rPr lang="ru-RU" altLang="ru-RU" sz="2800" dirty="0" smtClean="0">
                <a:solidFill>
                  <a:srgbClr val="0033CC"/>
                </a:solidFill>
              </a:rPr>
              <a:t>Краснознаменского сельсовета</a:t>
            </a: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 </a:t>
            </a:r>
            <a:b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</a:rPr>
              <a:t>3</a:t>
            </a: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а </a:t>
            </a: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2022 </a:t>
            </a: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-539750" y="2157413"/>
          <a:ext cx="9144000" cy="5037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9275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</a:t>
            </a:r>
            <a:r>
              <a:rPr lang="ru-RU" altLang="ru-RU" sz="2000" dirty="0" smtClean="0">
                <a:solidFill>
                  <a:srgbClr val="DA102D"/>
                </a:solidFill>
              </a:rPr>
              <a:t>Краснознаменского сельсовета </a:t>
            </a:r>
            <a:r>
              <a:rPr lang="ru-RU" altLang="ru-RU" sz="20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</a:rPr>
              <a:t> района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</a:t>
            </a:r>
            <a:r>
              <a:rPr lang="ru-RU" altLang="ru-RU" sz="2000" dirty="0" smtClean="0">
                <a:solidFill>
                  <a:srgbClr val="DA102D"/>
                </a:solidFill>
              </a:rPr>
              <a:t>3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а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2022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год (тыс.руб.)</a:t>
            </a:r>
          </a:p>
        </p:txBody>
      </p:sp>
      <p:graphicFrame>
        <p:nvGraphicFramePr>
          <p:cNvPr id="13389" name="Group 77"/>
          <p:cNvGraphicFramePr>
            <a:graphicFrameLocks noGrp="1"/>
          </p:cNvGraphicFramePr>
          <p:nvPr/>
        </p:nvGraphicFramePr>
        <p:xfrm>
          <a:off x="468313" y="1268413"/>
          <a:ext cx="8231187" cy="4979986"/>
        </p:xfrm>
        <a:graphic>
          <a:graphicData uri="http://schemas.openxmlformats.org/drawingml/2006/table">
            <a:tbl>
              <a:tblPr/>
              <a:tblGrid>
                <a:gridCol w="2057400"/>
                <a:gridCol w="2058987"/>
                <a:gridCol w="2057400"/>
                <a:gridCol w="2057400"/>
              </a:tblGrid>
              <a:tr h="38261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Показатели 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2022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год план</a:t>
                      </a: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2022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год исполнение</a:t>
                      </a: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604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63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3222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2687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794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Национальная </a:t>
                      </a: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оборона</a:t>
                      </a: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98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98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32</a:t>
                      </a: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88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568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553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3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94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58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Культура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2683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2672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93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Социальная политика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271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Microsoft YaHei" panose="020B0503020204020204" pitchFamily="34" charset="-122"/>
                        </a:rPr>
                        <a:t>271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92167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6948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93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92167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6948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5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ВСЕГО РАСХОДОВ</a:t>
                      </a:r>
                    </a:p>
                  </a:txBody>
                  <a:tcPr marL="90000" marR="90000" marT="6948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6968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6351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2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73238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бюджета </a:t>
            </a:r>
            <a:r>
              <a:rPr lang="ru-RU" altLang="ru-RU" sz="1600" dirty="0" smtClean="0">
                <a:solidFill>
                  <a:srgbClr val="1818D2"/>
                </a:solidFill>
              </a:rPr>
              <a:t>Краснознаменского сельсовета </a:t>
            </a:r>
            <a:r>
              <a:rPr lang="ru-RU" altLang="ru-RU" sz="1600" dirty="0" err="1" smtClean="0">
                <a:solidFill>
                  <a:srgbClr val="1818D2"/>
                </a:solidFill>
              </a:rPr>
              <a:t>Касторенского</a:t>
            </a:r>
            <a:r>
              <a:rPr lang="ru-RU" altLang="ru-RU" sz="1600" dirty="0" smtClean="0">
                <a:solidFill>
                  <a:srgbClr val="1818D2"/>
                </a:solidFill>
              </a:rPr>
              <a:t> района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 Курской области в 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2022</a:t>
            </a:r>
            <a:r>
              <a:rPr lang="ru-RU" altLang="ru-RU" sz="1600" dirty="0" smtClean="0">
                <a:solidFill>
                  <a:srgbClr val="1818D2"/>
                </a:solidFill>
              </a:rPr>
              <a:t> </a:t>
            </a:r>
            <a:r>
              <a:rPr lang="ru-RU" altLang="ru-RU" sz="1600" dirty="0" smtClean="0">
                <a:solidFill>
                  <a:srgbClr val="1818D2"/>
                </a:solidFill>
              </a:rPr>
              <a:t>году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 (тыс.руб.)</a:t>
            </a:r>
          </a:p>
        </p:txBody>
      </p:sp>
      <p:graphicFrame>
        <p:nvGraphicFramePr>
          <p:cNvPr id="14454" name="Group 118"/>
          <p:cNvGraphicFramePr>
            <a:graphicFrameLocks noGrp="1"/>
          </p:cNvGraphicFramePr>
          <p:nvPr/>
        </p:nvGraphicFramePr>
        <p:xfrm>
          <a:off x="0" y="908050"/>
          <a:ext cx="9002713" cy="7762873"/>
        </p:xfrm>
        <a:graphic>
          <a:graphicData uri="http://schemas.openxmlformats.org/drawingml/2006/table">
            <a:tbl>
              <a:tblPr/>
              <a:tblGrid>
                <a:gridCol w="6604000"/>
                <a:gridCol w="776288"/>
                <a:gridCol w="776287"/>
                <a:gridCol w="846138"/>
              </a:tblGrid>
              <a:tr h="88833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Показатель</a:t>
                      </a:r>
                    </a:p>
                  </a:txBody>
                  <a:tcPr marL="90000" marR="90000" marT="73435" marB="4679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2022ггод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план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2022ггод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исполнение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59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3626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3526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0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anose="020B0604030504040204" pitchFamily="34" charset="-12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1 . Муниципальная программа «Развитие культуры»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2683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2672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0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. Муниципальная программа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«Энергосбережение в муниципальном образовании Краснознаменского сельсовета» »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0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30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3. 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32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6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4.Муниципальная программа « Социальная поддержка граждан»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271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271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30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5. Муниципальная программа «обеспечение доступным и комфортным жильем и коммунальными услугами граждан в МО «Краснознаменский сельсовет»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района Курской области»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833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6.Муниципальная программа Курской области « Развитие транспортной системы, обеспечение перевозки пассажиров в «МО Краснознаменский сельсовет Касторенского района Курской области» и безопасности дорожного движения»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553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553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10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7.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 Муниципальная программа   «Развитие муниципальной службы»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10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0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46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8. Муниципальная программа  «Управление муниципальным имуществом  и земельными ресурсами»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12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0</a:t>
                      </a: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46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9.Муниципальная программа  «Охрана окружающей среды в Краснознаменском сельсовете  на 2020 год</a:t>
                      </a:r>
                    </a:p>
                  </a:txBody>
                  <a:tcPr marL="90000" marR="90000" marT="73435" marB="46796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35" marB="4679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smtClean="0">
                <a:solidFill>
                  <a:srgbClr val="DA102D"/>
                </a:solidFill>
              </a:rPr>
              <a:t>Краснознаменского сельсовета Касторенского района</a:t>
            </a: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 Курской области (тыс.руб.)</a:t>
            </a:r>
          </a:p>
        </p:txBody>
      </p:sp>
      <p:graphicFrame>
        <p:nvGraphicFramePr>
          <p:cNvPr id="15445" name="Group 85"/>
          <p:cNvGraphicFramePr>
            <a:graphicFrameLocks noGrp="1"/>
          </p:cNvGraphicFramePr>
          <p:nvPr/>
        </p:nvGraphicFramePr>
        <p:xfrm>
          <a:off x="457200" y="1600200"/>
          <a:ext cx="8231188" cy="5697539"/>
        </p:xfrm>
        <a:graphic>
          <a:graphicData uri="http://schemas.openxmlformats.org/drawingml/2006/table">
            <a:tbl>
              <a:tblPr/>
              <a:tblGrid>
                <a:gridCol w="4979988"/>
                <a:gridCol w="1152525"/>
                <a:gridCol w="1079500"/>
                <a:gridCol w="1019175"/>
              </a:tblGrid>
              <a:tr h="86867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Показатель</a:t>
                      </a: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2022год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план</a:t>
                      </a: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2022год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исполнение</a:t>
                      </a: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81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3220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2687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59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631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631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67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626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616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57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Обеспечение деятельности финансовых, налоговых и таможенных органов и органов финансового контроля</a:t>
                      </a: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44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768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19" marB="46812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3748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3664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81019" marB="46812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463</Words>
  <Application>Microsoft Office PowerPoint</Application>
  <PresentationFormat>Экран (4:3)</PresentationFormat>
  <Paragraphs>143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Microsoft YaHei</vt:lpstr>
      <vt:lpstr>Times New Roman</vt:lpstr>
      <vt:lpstr>Lucida Sans Unicode</vt:lpstr>
      <vt:lpstr>Georgia</vt:lpstr>
      <vt:lpstr>Microsoft JhengHei</vt:lpstr>
      <vt:lpstr>Тема Office</vt:lpstr>
      <vt:lpstr>1_Тема Office</vt:lpstr>
      <vt:lpstr>ПРОЕКТ ИСПОЛНЕНИЯ БЮДЖЕТА ДЛЯ ГРАЖДАН     Краснознаменский сельсовет Касторенского района Курской области за 2022год 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 Краснознаменского сельсовета Касторенского района Курской области за 2022 год</vt:lpstr>
      <vt:lpstr>Слайд 5</vt:lpstr>
      <vt:lpstr> Структура налоговых  доходов бюджета  Краснознаменского сельсовета  3а 2022 год</vt:lpstr>
      <vt:lpstr>Расходы бюджета Краснознаменского сельсовета Касторенского района Курской области 3а 2022 год (тыс.руб.)</vt:lpstr>
      <vt:lpstr>«Программная» структура бюджета Краснознаменского сельсовета Касторенского района Курской области в 2022 году (тыс.руб.)</vt:lpstr>
      <vt:lpstr>Расходы на общегосударственные вопросы  Краснознаменского сельсовета Касторенского района  Курской области (тыс.руб.)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</cp:lastModifiedBy>
  <cp:revision>105</cp:revision>
  <cp:lastPrinted>1601-01-01T00:00:00Z</cp:lastPrinted>
  <dcterms:created xsi:type="dcterms:W3CDTF">2014-12-29T18:34:03Z</dcterms:created>
  <dcterms:modified xsi:type="dcterms:W3CDTF">2023-03-29T06:10:01Z</dcterms:modified>
</cp:coreProperties>
</file>