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D60093"/>
    <a:srgbClr val="990000"/>
    <a:srgbClr val="FFFFFF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4" autoAdjust="0"/>
    <p:restoredTop sz="94645" autoAdjust="0"/>
  </p:normalViewPr>
  <p:slideViewPr>
    <p:cSldViewPr>
      <p:cViewPr varScale="1">
        <p:scale>
          <a:sx n="110" d="100"/>
          <a:sy n="110" d="100"/>
        </p:scale>
        <p:origin x="-1644" y="-3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2" y="-8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307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84FDC-2486-4E2F-8CE4-FA4821F7003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9CD10A-4E5F-4D05-9FB4-91DD8328593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0C8F2A-0B4A-4F61-9E5E-BE74F2CDE19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1738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F066AC-D280-42B0-9B22-6663A9DEE8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635000"/>
            <a:ext cx="1951037" cy="5621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2300" cy="5621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98B732-5A71-4DF4-BEB6-10338662847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00E48F-4542-4629-BD51-786946B8F56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32757A-8E32-495D-AEDE-14248D4212E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959A81-484E-41DB-B58E-BA5D49A59EE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2533EE-751B-4162-A21D-717066047D5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3CE55-DD48-4E70-B1C7-244C5D909BD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2FA8E6-4A93-4E8C-864B-CF591B361E9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B9B02BE9-A309-421F-A9B9-A69BF437335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Microsoft YaHei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Microsoft YaHei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Microsoft YaHei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Microsoft YaHei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5737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4288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_____Microsoft_Office_Excel_97-20031.xls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29600" cy="5976937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altLang="ru-RU" sz="4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altLang="ru-RU" dirty="0" smtClean="0">
                <a:solidFill>
                  <a:srgbClr val="FF0000"/>
                </a:solidFill>
              </a:rPr>
              <a:t> </a:t>
            </a:r>
            <a:r>
              <a:rPr lang="ru-RU" altLang="ru-RU" dirty="0" smtClean="0">
                <a:solidFill>
                  <a:srgbClr val="FF0000"/>
                </a:solidFill>
                <a:latin typeface="Georgia" pitchFamily="18" charset="0"/>
              </a:rPr>
              <a:t>БЮДЖЕТ </a:t>
            </a:r>
            <a:r>
              <a:rPr lang="ru-RU" altLang="ru-RU" dirty="0" smtClean="0">
                <a:solidFill>
                  <a:srgbClr val="FF0000"/>
                </a:solidFill>
                <a:latin typeface="Georgia" pitchFamily="18" charset="0"/>
              </a:rPr>
              <a:t>ДЛЯ ГРАЖДАН</a:t>
            </a:r>
            <a:br>
              <a:rPr lang="ru-RU" alt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altLang="ru-RU" sz="3600" dirty="0" smtClean="0">
                <a:solidFill>
                  <a:srgbClr val="FF0000"/>
                </a:solidFill>
              </a:rPr>
              <a:t>Краснознаменский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 сельсовет» </a:t>
            </a:r>
            <a:r>
              <a:rPr lang="ru-RU" altLang="ru-RU" sz="3600" dirty="0" err="1" smtClean="0">
                <a:solidFill>
                  <a:srgbClr val="FF0000"/>
                </a:solidFill>
                <a:latin typeface="Georgia" pitchFamily="18" charset="0"/>
              </a:rPr>
              <a:t>Касторенского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 района Курской области на 20</a:t>
            </a:r>
            <a:r>
              <a:rPr lang="ru-RU" altLang="ru-RU" sz="3600" dirty="0" smtClean="0">
                <a:solidFill>
                  <a:srgbClr val="FF0000"/>
                </a:solidFill>
              </a:rPr>
              <a:t>23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 год </a:t>
            </a:r>
            <a:r>
              <a:rPr lang="ru-RU" altLang="ru-RU" sz="3600" dirty="0" smtClean="0">
                <a:solidFill>
                  <a:srgbClr val="FF0000"/>
                </a:solidFill>
              </a:rPr>
              <a:t/>
            </a:r>
            <a:br>
              <a:rPr lang="ru-RU" altLang="ru-RU" sz="3600" dirty="0" smtClean="0">
                <a:solidFill>
                  <a:srgbClr val="FF0000"/>
                </a:solidFill>
              </a:rPr>
            </a:br>
            <a:r>
              <a:rPr lang="ru-RU" altLang="ru-RU" sz="3600" dirty="0" smtClean="0">
                <a:solidFill>
                  <a:srgbClr val="FF0000"/>
                </a:solidFill>
              </a:rPr>
              <a:t> плановый период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3600" dirty="0" smtClean="0">
                <a:solidFill>
                  <a:srgbClr val="FF0000"/>
                </a:solidFill>
              </a:rPr>
              <a:t>2024 и 2025 годов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endParaRPr lang="ru-RU" altLang="ru-RU" sz="220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6148" name="AutoShape 3"/>
          <p:cNvSpPr>
            <a:spLocks noChangeArrowheads="1"/>
          </p:cNvSpPr>
          <p:nvPr/>
        </p:nvSpPr>
        <p:spPr bwMode="auto">
          <a:xfrm rot="-5400000">
            <a:off x="1004094" y="872332"/>
            <a:ext cx="2736850" cy="4392612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Доходы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поступающие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в бюджет денежные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средства в виде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налоговых , неналоговых и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безвозмездных поступлений</a:t>
            </a:r>
          </a:p>
        </p:txBody>
      </p:sp>
      <p:sp>
        <p:nvSpPr>
          <p:cNvPr id="6149" name="AutoShape 4"/>
          <p:cNvSpPr>
            <a:spLocks noChangeArrowheads="1"/>
          </p:cNvSpPr>
          <p:nvPr/>
        </p:nvSpPr>
        <p:spPr bwMode="auto">
          <a:xfrm rot="-5400000">
            <a:off x="5432426" y="908050"/>
            <a:ext cx="2736850" cy="4321175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Расходы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денежные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средства, направляемые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на финансовое обеспечение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задач и функций органов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местного самоуправления</a:t>
            </a:r>
          </a:p>
        </p:txBody>
      </p:sp>
      <p:sp>
        <p:nvSpPr>
          <p:cNvPr id="6150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Дефицит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расходов бюджета над его доходами</a:t>
            </a:r>
          </a:p>
        </p:txBody>
      </p:sp>
      <p:sp>
        <p:nvSpPr>
          <p:cNvPr id="6151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Профицит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400" smtClean="0">
                <a:solidFill>
                  <a:srgbClr val="A50021"/>
                </a:solidFill>
                <a:latin typeface="Georgia" pitchFamily="18" charset="0"/>
              </a:rPr>
              <a:t>Составление бюджета основывается на:</a:t>
            </a:r>
            <a:r>
              <a:rPr lang="ru-RU" altLang="ru-RU" sz="2400" smtClean="0"/>
              <a:t> </a:t>
            </a:r>
          </a:p>
        </p:txBody>
      </p:sp>
      <p:sp>
        <p:nvSpPr>
          <p:cNvPr id="8196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Бюджетном послании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Президента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Российской Федерации</a:t>
            </a:r>
          </a:p>
        </p:txBody>
      </p:sp>
      <p:sp>
        <p:nvSpPr>
          <p:cNvPr id="8197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Основных направлениях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бюджетной и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налоговой политики</a:t>
            </a:r>
          </a:p>
        </p:txBody>
      </p:sp>
      <p:sp>
        <p:nvSpPr>
          <p:cNvPr id="8198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Муниципальных программах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Администрации</a:t>
            </a:r>
            <a:endParaRPr lang="ru-RU" altLang="ru-RU" b="1">
              <a:solidFill>
                <a:srgbClr val="FF0066"/>
              </a:solidFill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</a:t>
            </a:r>
            <a:r>
              <a:rPr lang="ru-RU" altLang="ru-RU" b="1">
                <a:solidFill>
                  <a:srgbClr val="FF0066"/>
                </a:solidFill>
              </a:rPr>
              <a:t>Краснознаменского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</a:rPr>
              <a:t>сельсовета</a:t>
            </a:r>
          </a:p>
        </p:txBody>
      </p:sp>
      <p:sp>
        <p:nvSpPr>
          <p:cNvPr id="8199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Прогноз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социально-экономического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развития МО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</a:rPr>
              <a:t>«Краснознаменский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</a:rPr>
              <a:t> сельсовет»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Основные параметры</a:t>
            </a:r>
            <a:r>
              <a:rPr lang="ru-RU" altLang="ru-RU" sz="2400" dirty="0" smtClean="0">
                <a:solidFill>
                  <a:srgbClr val="DA102D"/>
                </a:solidFill>
              </a:rPr>
              <a:t> проекта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  бюджета 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«</a:t>
            </a:r>
            <a:r>
              <a:rPr lang="ru-RU" altLang="ru-RU" sz="2400" dirty="0" smtClean="0">
                <a:solidFill>
                  <a:srgbClr val="DA102D"/>
                </a:solidFill>
              </a:rPr>
              <a:t>Краснознаменский сельсовет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» </a:t>
            </a:r>
            <a:r>
              <a:rPr lang="ru-RU" altLang="ru-RU" sz="24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400" dirty="0" smtClean="0">
                <a:solidFill>
                  <a:srgbClr val="DA102D"/>
                </a:solidFill>
              </a:rPr>
              <a:t> района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Курской области на 20</a:t>
            </a:r>
            <a:r>
              <a:rPr lang="ru-RU" altLang="ru-RU" sz="2400" dirty="0" smtClean="0">
                <a:solidFill>
                  <a:srgbClr val="DA102D"/>
                </a:solidFill>
              </a:rPr>
              <a:t>23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 год</a:t>
            </a:r>
            <a:r>
              <a:rPr lang="ru-RU" altLang="ru-RU" sz="2400" dirty="0" smtClean="0">
                <a:solidFill>
                  <a:srgbClr val="DA102D"/>
                </a:solidFill>
              </a:rPr>
              <a:t> плановый период 2024 и 2025 годов</a:t>
            </a:r>
          </a:p>
        </p:txBody>
      </p:sp>
      <p:graphicFrame>
        <p:nvGraphicFramePr>
          <p:cNvPr id="7171" name="Group 3"/>
          <p:cNvGraphicFramePr>
            <a:graphicFrameLocks noGrp="1"/>
          </p:cNvGraphicFramePr>
          <p:nvPr/>
        </p:nvGraphicFramePr>
        <p:xfrm>
          <a:off x="468313" y="2205038"/>
          <a:ext cx="8353425" cy="4252913"/>
        </p:xfrm>
        <a:graphic>
          <a:graphicData uri="http://schemas.openxmlformats.org/drawingml/2006/table">
            <a:tbl>
              <a:tblPr/>
              <a:tblGrid>
                <a:gridCol w="2670175"/>
                <a:gridCol w="1566862"/>
                <a:gridCol w="1560513"/>
                <a:gridCol w="2555875"/>
              </a:tblGrid>
              <a:tr h="700088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2023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 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733425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2587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2045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2045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311275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1558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1578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1602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35025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2587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2045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2045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67310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00113" y="260350"/>
            <a:ext cx="9144001" cy="685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892175"/>
            <a:ext cx="7345363" cy="3097213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dirty="0" smtClean="0">
                <a:latin typeface="Georgia" pitchFamily="18" charset="0"/>
              </a:rPr>
              <a:t/>
            </a:r>
            <a:br>
              <a:rPr lang="ru-RU" altLang="ru-RU" sz="2400" dirty="0" smtClean="0">
                <a:latin typeface="Georgia" pitchFamily="18" charset="0"/>
              </a:rPr>
            </a:b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Структура налоговых и неналоговых (собственных) доходов </a:t>
            </a:r>
            <a:b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проекта бюджета</a:t>
            </a:r>
            <a:b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 муниципального образования «</a:t>
            </a:r>
            <a:r>
              <a:rPr lang="ru-RU" altLang="ru-RU" sz="2800" dirty="0" smtClean="0">
                <a:solidFill>
                  <a:srgbClr val="0033CC"/>
                </a:solidFill>
              </a:rPr>
              <a:t>Краснознаменский сельсовет</a:t>
            </a: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» </a:t>
            </a:r>
            <a:b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на 20</a:t>
            </a:r>
            <a:r>
              <a:rPr lang="ru-RU" altLang="ru-RU" sz="2800" dirty="0" smtClean="0">
                <a:solidFill>
                  <a:srgbClr val="0033CC"/>
                </a:solidFill>
              </a:rPr>
              <a:t>23</a:t>
            </a:r>
            <a:r>
              <a:rPr lang="ru-RU" altLang="ru-RU" sz="2800" dirty="0" smtClean="0">
                <a:solidFill>
                  <a:srgbClr val="0033CC"/>
                </a:solidFill>
                <a:latin typeface="Georgia" pitchFamily="18" charset="0"/>
              </a:rPr>
              <a:t> год</a:t>
            </a:r>
          </a:p>
        </p:txBody>
      </p:sp>
      <p:graphicFrame>
        <p:nvGraphicFramePr>
          <p:cNvPr id="12292" name="Object 3"/>
          <p:cNvGraphicFramePr>
            <a:graphicFrameLocks noChangeAspect="1"/>
          </p:cNvGraphicFramePr>
          <p:nvPr/>
        </p:nvGraphicFramePr>
        <p:xfrm>
          <a:off x="-160338" y="2159000"/>
          <a:ext cx="7975601" cy="4175125"/>
        </p:xfrm>
        <a:graphic>
          <a:graphicData uri="http://schemas.openxmlformats.org/presentationml/2006/ole">
            <p:oleObj spid="_x0000_s12292" name="Диаграмма" r:id="rId5" imgW="7896045" imgH="4133992" progId="Excel.Sheet.8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4688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910540" cy="92867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/>
            </a:r>
            <a:b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муниципального образования «</a:t>
            </a:r>
            <a:r>
              <a:rPr lang="ru-RU" altLang="ru-RU" sz="2000" dirty="0" smtClean="0">
                <a:solidFill>
                  <a:srgbClr val="DA102D"/>
                </a:solidFill>
              </a:rPr>
              <a:t>Краснознаменский сельсовет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»</a:t>
            </a:r>
            <a:r>
              <a:rPr lang="ru-RU" altLang="ru-RU" sz="20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000" dirty="0" smtClean="0">
                <a:solidFill>
                  <a:srgbClr val="DA102D"/>
                </a:solidFill>
              </a:rPr>
              <a:t> района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Курской области на 20</a:t>
            </a:r>
            <a:r>
              <a:rPr lang="ru-RU" altLang="ru-RU" sz="2000" dirty="0" smtClean="0">
                <a:solidFill>
                  <a:srgbClr val="DA102D"/>
                </a:solidFill>
              </a:rPr>
              <a:t>23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год (тыс.руб.)</a:t>
            </a:r>
            <a:r>
              <a:rPr lang="ru-RU" altLang="ru-RU" sz="2000" dirty="0" smtClean="0">
                <a:solidFill>
                  <a:srgbClr val="DA102D"/>
                </a:solidFill>
              </a:rPr>
              <a:t> плановый период 2024 и 2025 годов</a:t>
            </a:r>
          </a:p>
        </p:txBody>
      </p:sp>
      <p:graphicFrame>
        <p:nvGraphicFramePr>
          <p:cNvPr id="13421" name="Group 109"/>
          <p:cNvGraphicFramePr>
            <a:graphicFrameLocks noGrp="1"/>
          </p:cNvGraphicFramePr>
          <p:nvPr/>
        </p:nvGraphicFramePr>
        <p:xfrm>
          <a:off x="468313" y="1428736"/>
          <a:ext cx="8231187" cy="4089752"/>
        </p:xfrm>
        <a:graphic>
          <a:graphicData uri="http://schemas.openxmlformats.org/drawingml/2006/table">
            <a:tbl>
              <a:tblPr/>
              <a:tblGrid>
                <a:gridCol w="2057400"/>
                <a:gridCol w="2058987"/>
                <a:gridCol w="2057400"/>
                <a:gridCol w="2057400"/>
              </a:tblGrid>
              <a:tr h="161989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Показатели </a:t>
                      </a:r>
                    </a:p>
                  </a:txBody>
                  <a:tcPr marL="90000" marR="90000" marT="69489" marB="4680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2023 год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2024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2025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82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Lucida Sans Unicode" panose="020B0602030504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69489" marB="4680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1945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1666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1618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011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Национальная </a:t>
                      </a: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оборона</a:t>
                      </a:r>
                    </a:p>
                  </a:txBody>
                  <a:tcPr marL="90000" marR="90000" marT="69489" marB="4680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112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117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122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82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Национальная </a:t>
                      </a: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безопасность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69489" marB="4680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34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9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9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5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</a:p>
                  </a:txBody>
                  <a:tcPr marL="90000" marR="90000" marT="69489" marB="4680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298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13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13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5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69489" marB="4680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64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63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63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968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Социальная политика</a:t>
                      </a:r>
                    </a:p>
                  </a:txBody>
                  <a:tcPr marL="90000" marR="90000" marT="69489" marB="4680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134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anose="02020603050405020304" pitchFamily="18" charset="0"/>
                        <a:ea typeface="Microsoft YaHei" panose="020B0503020204020204" pitchFamily="34" charset="-122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Microsoft YaHei" panose="020B0503020204020204" pitchFamily="34" charset="-122"/>
                        </a:rPr>
                        <a:t>129</a:t>
                      </a:r>
                    </a:p>
                  </a:txBody>
                  <a:tcPr marL="90000" marR="90000" marT="92172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124</a:t>
                      </a:r>
                    </a:p>
                  </a:txBody>
                  <a:tcPr marL="90000" marR="90000" marT="69489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134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Условно утвержденные расходы</a:t>
                      </a:r>
                    </a:p>
                  </a:txBody>
                  <a:tcPr marL="90000" marR="90000" marT="69489" marB="4680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48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96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2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  <a:cs typeface="Times New Roman" panose="02020603050405020304" pitchFamily="18" charset="0"/>
                        </a:rPr>
                        <a:t>ВСЕГО РАСХОДОВ</a:t>
                      </a:r>
                    </a:p>
                  </a:txBody>
                  <a:tcPr marL="90000" marR="90000" marT="69489" marB="46806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2587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2045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2045</a:t>
                      </a:r>
                    </a:p>
                  </a:txBody>
                  <a:tcPr marL="90000" marR="90000" marT="76906" marB="46806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73238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«Программная» структура проекта бюджета муниципального образования «</a:t>
            </a:r>
            <a:r>
              <a:rPr lang="ru-RU" altLang="ru-RU" sz="1600" dirty="0" smtClean="0">
                <a:solidFill>
                  <a:srgbClr val="1818D2"/>
                </a:solidFill>
              </a:rPr>
              <a:t>Краснознаменский сельсовет</a:t>
            </a: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»</a:t>
            </a:r>
            <a:r>
              <a:rPr lang="ru-RU" altLang="ru-RU" sz="1600" dirty="0" err="1" smtClean="0">
                <a:solidFill>
                  <a:srgbClr val="1818D2"/>
                </a:solidFill>
              </a:rPr>
              <a:t>Касторенского</a:t>
            </a:r>
            <a:r>
              <a:rPr lang="ru-RU" altLang="ru-RU" sz="1600" dirty="0" smtClean="0">
                <a:solidFill>
                  <a:srgbClr val="1818D2"/>
                </a:solidFill>
              </a:rPr>
              <a:t> района</a:t>
            </a: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 Курской области в 2023 год (тыс.руб.)</a:t>
            </a:r>
            <a:r>
              <a:rPr lang="ru-RU" altLang="ru-RU" sz="1600" dirty="0" smtClean="0">
                <a:solidFill>
                  <a:srgbClr val="1818D2"/>
                </a:solidFill>
              </a:rPr>
              <a:t> плановый период 2024 и 2025годов</a:t>
            </a:r>
          </a:p>
        </p:txBody>
      </p:sp>
      <p:graphicFrame>
        <p:nvGraphicFramePr>
          <p:cNvPr id="14529" name="Group 193"/>
          <p:cNvGraphicFramePr>
            <a:graphicFrameLocks noGrp="1"/>
          </p:cNvGraphicFramePr>
          <p:nvPr/>
        </p:nvGraphicFramePr>
        <p:xfrm>
          <a:off x="0" y="996289"/>
          <a:ext cx="9002713" cy="6822088"/>
        </p:xfrm>
        <a:graphic>
          <a:graphicData uri="http://schemas.openxmlformats.org/drawingml/2006/table">
            <a:tbl>
              <a:tblPr/>
              <a:tblGrid>
                <a:gridCol w="6604009"/>
                <a:gridCol w="776285"/>
                <a:gridCol w="776284"/>
                <a:gridCol w="846135"/>
              </a:tblGrid>
              <a:tr h="48133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Показатель</a:t>
                      </a:r>
                    </a:p>
                  </a:txBody>
                  <a:tcPr marL="90000" marR="90000" marT="73445" marB="46803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2023 год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2024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2025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69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Расходы на реализацию муниципальных программ, в том числе:</a:t>
                      </a:r>
                    </a:p>
                  </a:txBody>
                  <a:tcPr marL="90000" marR="90000" marT="73445" marB="46803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1109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2. Муниципальная программа «Обеспечение доступным и комфортным жильем и коммунальными услугами граждан»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Georgia" panose="02040502050405020303" pitchFamily="18" charset="0"/>
                        <a:ea typeface="Microsoft YaHei" panose="020B0503020204020204" pitchFamily="34" charset="-122"/>
                      </a:endParaRPr>
                    </a:p>
                  </a:txBody>
                  <a:tcPr marL="90000" marR="90000" marT="73445" marB="46803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64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62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62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69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3.Муниципальная программа « Социальная поддержка граждан»</a:t>
                      </a:r>
                    </a:p>
                  </a:txBody>
                  <a:tcPr marL="90000" marR="90000" marT="73445" marB="46803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134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130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125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39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4. Муниципальная программа «Развитие муниципальных служб»</a:t>
                      </a:r>
                    </a:p>
                  </a:txBody>
                  <a:tcPr marL="90000" marR="90000" marT="73445" marB="46803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10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262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5. Муниципальная программа « 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90000" marR="90000" marT="73445" marB="46803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33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7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7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39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Times New Roman" panose="02020603050405020304" pitchFamily="18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6. Муниципальная программа "Управление муниципальным имуществом и земельными ресурсами"</a:t>
                      </a:r>
                    </a:p>
                  </a:txBody>
                  <a:tcPr marL="90000" marR="90000" marT="73445" marB="46803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12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10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10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821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anose="02020603050405020304" pitchFamily="18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7. Муниципальная программа "Энергосбережение и повышение энергетической эффективности"</a:t>
                      </a:r>
                    </a:p>
                  </a:txBody>
                  <a:tcPr marL="90000" marR="90000" marT="73445" marB="46803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821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anose="02020603050405020304" pitchFamily="18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8. Муниципальная программа "Профилактика правонарушений</a:t>
                      </a:r>
                    </a:p>
                  </a:txBody>
                  <a:tcPr marL="90000" marR="90000" marT="73445" marB="46803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821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anose="02020603050405020304" pitchFamily="18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9. Муниципальная программа «Развитие малого  и среднего предпринимательства «</a:t>
                      </a:r>
                    </a:p>
                  </a:txBody>
                  <a:tcPr marL="90000" marR="90000" marT="73445" marB="46803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</a:t>
                      </a:r>
                    </a:p>
                  </a:txBody>
                  <a:tcPr marL="90000" marR="90000" marT="73445" marB="46803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>Расходы на общегосударственные вопросы </a:t>
            </a:r>
            <a:b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altLang="ru-RU" sz="2000" smtClean="0">
                <a:solidFill>
                  <a:srgbClr val="DA102D"/>
                </a:solidFill>
              </a:rPr>
              <a:t>Краснознаменский сельсовет» Касторенского района</a:t>
            </a: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/>
            </a:r>
            <a:b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000" smtClean="0">
                <a:solidFill>
                  <a:srgbClr val="DA102D"/>
                </a:solidFill>
                <a:latin typeface="Georgia" pitchFamily="18" charset="0"/>
              </a:rPr>
              <a:t> Курской области (тыс.руб.)</a:t>
            </a:r>
          </a:p>
        </p:txBody>
      </p:sp>
      <p:graphicFrame>
        <p:nvGraphicFramePr>
          <p:cNvPr id="15407" name="Group 47"/>
          <p:cNvGraphicFramePr>
            <a:graphicFrameLocks noGrp="1"/>
          </p:cNvGraphicFramePr>
          <p:nvPr/>
        </p:nvGraphicFramePr>
        <p:xfrm>
          <a:off x="457200" y="1692275"/>
          <a:ext cx="8435975" cy="5335587"/>
        </p:xfrm>
        <a:graphic>
          <a:graphicData uri="http://schemas.openxmlformats.org/drawingml/2006/table">
            <a:tbl>
              <a:tblPr/>
              <a:tblGrid>
                <a:gridCol w="5445125"/>
                <a:gridCol w="1260475"/>
                <a:gridCol w="865188"/>
                <a:gridCol w="865187"/>
              </a:tblGrid>
              <a:tr h="73667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Показатель</a:t>
                      </a:r>
                    </a:p>
                  </a:txBody>
                  <a:tcPr marL="90000" marR="90000" marT="81008" marB="46805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2023 год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2024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2025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3736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1008" marB="46805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1945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Lucida Sans Unicode" panose="020B0602030504020204" pitchFamily="34" charset="0"/>
                          <a:cs typeface="Times New Roman" panose="02020603050405020304" pitchFamily="18" charset="0"/>
                        </a:rPr>
                        <a:t>1667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1618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81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1008" marB="46805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485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384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384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55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1008" marB="46805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338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333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333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5469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Обеспечение деятельности финансовых, налоговых и таможенных органов и органов финансового (финансово-бюджетного)надзора</a:t>
                      </a:r>
                    </a:p>
                  </a:txBody>
                  <a:tcPr marL="90000" marR="90000" marT="81008" marB="46805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69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69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69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369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anose="02040502050405020303" pitchFamily="18" charset="0"/>
                          <a:ea typeface="Microsoft YaHei" panose="020B0503020204020204" pitchFamily="34" charset="-122"/>
                        </a:rPr>
                        <a:t>Другие общегосударственные вопросы</a:t>
                      </a:r>
                    </a:p>
                  </a:txBody>
                  <a:tcPr marL="90000" marR="90000" marT="81008" marB="46805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1053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528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5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1pPr>
                      <a:lvl2pPr marL="4572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2pPr>
                      <a:lvl3pPr marL="9144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3pPr>
                      <a:lvl4pPr marL="13716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4pPr>
                      <a:lvl5pPr marL="1828800">
                        <a:lnSpc>
                          <a:spcPct val="93000"/>
                        </a:lnSpc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333333"/>
                          </a:solidFill>
                          <a:latin typeface="Arial" panose="020B0604020202020204" pitchFamily="34" charset="0"/>
                          <a:ea typeface="Lucida Sans Unicode" panose="020B0602030504020204" pitchFamily="34" charset="0"/>
                          <a:cs typeface="Lucida Sans Unicode" panose="020B0602030504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</a:rPr>
                        <a:t>832</a:t>
                      </a:r>
                    </a:p>
                  </a:txBody>
                  <a:tcPr marL="90000" marR="90000" marT="81008" marB="46805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1575</TotalTime>
  <Words>394</Words>
  <Application>Microsoft Office PowerPoint</Application>
  <PresentationFormat>Экран (4:3)</PresentationFormat>
  <Paragraphs>155</Paragraphs>
  <Slides>8</Slides>
  <Notes>8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1_Тема Office</vt:lpstr>
      <vt:lpstr>Диаграмма</vt:lpstr>
      <vt:lpstr>  БЮДЖЕТ ДЛЯ ГРАЖДАН  муниципального образования «Краснознаменский сельсовет» Касторенского района Курской области на 2023 год   плановый период  2024 и 2025 годов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Составление бюджета основывается на: </vt:lpstr>
      <vt:lpstr>Основные параметры проекта  бюджета  муниципального образования  «Краснознаменский сельсовет» Касторенского района Курской области на 2023 год плановый период 2024 и 2025 годов</vt:lpstr>
      <vt:lpstr> Структура налоговых и неналоговых (собственных) доходов  проекта бюджета  муниципального образования «Краснознаменский сельсовет»  на 2023 год</vt:lpstr>
      <vt:lpstr> Расходы бюджета муниципального образования «Краснознаменский сельсовет»Касторенского района Курской области на 2023 год (тыс.руб.) плановый период 2024 и 2025 годов</vt:lpstr>
      <vt:lpstr>«Программная» структура проекта бюджета муниципального образования «Краснознаменский сельсовет»Касторенского района Курской области в 2023 год (тыс.руб.) плановый период 2024 и 2025годов</vt:lpstr>
      <vt:lpstr>Расходы на общегосударственные вопросы  муниципального образования «Краснознаменский сельсовет» Касторенского района  Курской области (тыс.руб.)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Пользователь</cp:lastModifiedBy>
  <cp:revision>133</cp:revision>
  <cp:lastPrinted>1601-01-01T00:00:00Z</cp:lastPrinted>
  <dcterms:created xsi:type="dcterms:W3CDTF">2014-12-29T18:34:03Z</dcterms:created>
  <dcterms:modified xsi:type="dcterms:W3CDTF">2022-12-13T12:28:11Z</dcterms:modified>
</cp:coreProperties>
</file>